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9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6" r:id="rId39"/>
    <p:sldId id="293" r:id="rId40"/>
    <p:sldId id="294" r:id="rId41"/>
    <p:sldId id="29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20" d="100"/>
          <a:sy n="120" d="100"/>
        </p:scale>
        <p:origin x="12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B138F-FCEF-498E-A881-51BF28EDB3B5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DC1F3-F40C-4766-A31D-81307B7D62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706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149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2283b9c5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2283b9c5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5385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b91fa30b5_5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b91fa30b5_5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418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b62ad34d4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b62ad34d4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457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8b62ad34d4_1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8b62ad34d4_1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780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2283b9c5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2283b9c5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616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62ad34d4_1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b62ad34d4_1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5407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1f94c0f46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1f94c0f46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635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1f94c0f46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1f94c0f46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434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b62ad34d4_1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b62ad34d4_1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8361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b62ad34d4_1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b62ad34d4_1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3341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1f94c0f4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1f94c0f4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1907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b62ad34d4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b62ad34d4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905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b72a47df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b72a47df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2019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b62ad34d4_1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b62ad34d4_1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5076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b62ad34d4_1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b62ad34d4_1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7448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91fa30b5_5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b91fa30b5_5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5928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b91fa30b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b91fa30b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6541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1f94c0f46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1f94c0f46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9495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b62ad34d4_7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b62ad34d4_7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7159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b91fa30b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8b91fa30b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3434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1f94c0f46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1f94c0f46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438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a3c89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a3c89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9002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b91fa30b5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b91fa30b5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6402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b91fa30b5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b91fa30b5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4040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b91fa30b5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b91fa30b5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5511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8b62ad34d4_7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8b62ad34d4_7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51759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b62ad34d4_7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b62ad34d4_7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5921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b62ad34d4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b62ad34d4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26119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b62ad34d4_7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b62ad34d4_7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9855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91fa30b5_4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91fa30b5_4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3247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8b62ad34d4_7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8b62ad34d4_7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9473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2283b9c5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2283b9c5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617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b62ad34d4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b62ad34d4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514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2283b9c5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82283b9c5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43292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1f94c0f4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1f94c0f4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7677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62ad34d4_1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62ad34d4_1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02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b62ad34d4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b62ad34d4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922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b62ad34d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b62ad34d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66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b62ad34d4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b62ad34d4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49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2283b9c5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2283b9c5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719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042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535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846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566933" y="554200"/>
            <a:ext cx="110624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566933" y="6320000"/>
            <a:ext cx="11062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541900" y="2409100"/>
            <a:ext cx="11062400" cy="20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1220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566931" y="554200"/>
            <a:ext cx="2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98295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6096000" y="167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50" name="Google Shape;50;p9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54000" y="1863133"/>
            <a:ext cx="5393600" cy="17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54000" y="364716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775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2021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396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657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4311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053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15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326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999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GB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GB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DC6C3-624E-4171-9F13-02E5E5A52158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064CD-598A-4D41-882D-5215165F97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1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E6tieFYiFTXz-18AnnUwPKrCkETsHz54/view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12367600" cy="685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828754" indent="609585" algn="l">
              <a:spcBef>
                <a:spcPts val="0"/>
              </a:spcBef>
            </a:pPr>
            <a:endParaRPr dirty="0"/>
          </a:p>
        </p:txBody>
      </p:sp>
      <p:sp>
        <p:nvSpPr>
          <p:cNvPr id="3" name="Szövegdoboz 2"/>
          <p:cNvSpPr txBox="1"/>
          <p:nvPr/>
        </p:nvSpPr>
        <p:spPr>
          <a:xfrm>
            <a:off x="3409950" y="1166842"/>
            <a:ext cx="53721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smtClean="0">
                <a:solidFill>
                  <a:schemeClr val="bg1"/>
                </a:solidFill>
              </a:rPr>
              <a:t>Sport Erőforrás Foglalási Alkalmazás</a:t>
            </a:r>
            <a:endParaRPr lang="en-GB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808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 idx="4294967295"/>
          </p:nvPr>
        </p:nvSpPr>
        <p:spPr>
          <a:xfrm>
            <a:off x="529867" y="358967"/>
            <a:ext cx="11099200" cy="949200"/>
          </a:xfrm>
          <a:prstGeom prst="rect">
            <a:avLst/>
          </a:prstGeom>
          <a:solidFill>
            <a:schemeClr val="accent1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 algn="ctr"/>
            <a:r>
              <a:rPr lang="hu-HU" dirty="0">
                <a:solidFill>
                  <a:schemeClr val="bg1"/>
                </a:solidFill>
              </a:rPr>
              <a:t>API JELLEMZŐI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843033" y="1577167"/>
            <a:ext cx="4327443" cy="3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hu-HU" sz="2400" b="1" dirty="0"/>
              <a:t>A bejelentkezési hitelesítési rendszer számára:</a:t>
            </a:r>
            <a:r>
              <a:rPr lang="hu-HU" sz="2400" dirty="0"/>
              <a:t> </a:t>
            </a:r>
          </a:p>
          <a:p>
            <a:r>
              <a:rPr lang="hu-HU" sz="2400" dirty="0"/>
              <a:t>Az API sikeres bejelentkezési kérelem esetén egy </a:t>
            </a:r>
            <a:r>
              <a:rPr lang="hu-HU" sz="2400" dirty="0" err="1"/>
              <a:t>tokent</a:t>
            </a:r>
            <a:r>
              <a:rPr lang="hu-HU" sz="2400" dirty="0"/>
              <a:t> válaszol a felhasználó azonosítására, vagy ha hiányoznak a megfelelő hitelesítési adatok, 401-es státusz kóddal válaszol.</a:t>
            </a:r>
          </a:p>
        </p:txBody>
      </p:sp>
      <p:sp>
        <p:nvSpPr>
          <p:cNvPr id="140" name="Google Shape;140;p22"/>
          <p:cNvSpPr txBox="1"/>
          <p:nvPr/>
        </p:nvSpPr>
        <p:spPr>
          <a:xfrm>
            <a:off x="6815033" y="2382600"/>
            <a:ext cx="1836000" cy="3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333" y="1500033"/>
            <a:ext cx="6323744" cy="45428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5011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ctrTitle"/>
          </p:nvPr>
        </p:nvSpPr>
        <p:spPr>
          <a:xfrm>
            <a:off x="1875000" y="1373000"/>
            <a:ext cx="8442000" cy="205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Alkalmazás</a:t>
            </a:r>
          </a:p>
        </p:txBody>
      </p:sp>
    </p:spTree>
    <p:extLst>
      <p:ext uri="{BB962C8B-B14F-4D97-AF65-F5344CB8AC3E}">
        <p14:creationId xmlns:p14="http://schemas.microsoft.com/office/powerpoint/2010/main" val="563454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/>
        </p:nvSpPr>
        <p:spPr>
          <a:xfrm>
            <a:off x="532400" y="306667"/>
            <a:ext cx="11127200" cy="85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/>
            <a:r>
              <a:rPr lang="en" sz="3467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WEB APPLICATION</a:t>
            </a:r>
            <a:endParaRPr sz="3467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784600" y="1666671"/>
            <a:ext cx="10622800" cy="4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Az Adminisztrátor Funkciói:</a:t>
            </a:r>
          </a:p>
          <a:p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Erőforrások hozzáadása és törlése szükség szerint.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Az erőforrások elfogadása vagy elutasítása a felhasználó által kért időbeosztás alapján.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A foglalás frissítése attól függően, hogy az erőforrásokat visszaadták-e vagy sem, és ennek megfelelően bírság kiszabása.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A felhasználó blokkolása, ha az erőforrás megsérült.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lvl="0"/>
            <a:r>
              <a:rPr lang="hu-HU" sz="2400" dirty="0"/>
              <a:t>- Bírság manuális beszedése és a felhasználó feloldása.</a:t>
            </a:r>
          </a:p>
          <a:p>
            <a:pPr marL="609585"/>
            <a:endParaRPr sz="2000" dirty="0">
              <a:latin typeface="Open Sans"/>
              <a:ea typeface="Open Sans"/>
              <a:cs typeface="Open Sans"/>
              <a:sym typeface="Open Sans"/>
            </a:endParaRPr>
          </a:p>
          <a:p>
            <a:endParaRPr sz="2000" dirty="0">
              <a:latin typeface="Open Sans"/>
              <a:ea typeface="Open Sans"/>
              <a:cs typeface="Open Sans"/>
              <a:sym typeface="Open Sans"/>
            </a:endParaRPr>
          </a:p>
          <a:p>
            <a:pPr marL="1219170"/>
            <a:endParaRPr sz="2000" dirty="0">
              <a:latin typeface="Open Sans"/>
              <a:ea typeface="Open Sans"/>
              <a:cs typeface="Open Sans"/>
              <a:sym typeface="Open Sans"/>
            </a:endParaRPr>
          </a:p>
          <a:p>
            <a:pPr marL="609585"/>
            <a:endParaRPr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Web Alkalmazás</a:t>
            </a:r>
          </a:p>
        </p:txBody>
      </p:sp>
    </p:spTree>
    <p:extLst>
      <p:ext uri="{BB962C8B-B14F-4D97-AF65-F5344CB8AC3E}">
        <p14:creationId xmlns:p14="http://schemas.microsoft.com/office/powerpoint/2010/main" val="727411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117" y="1483601"/>
            <a:ext cx="9429768" cy="5101967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54"/>
          <p:cNvSpPr txBox="1"/>
          <p:nvPr/>
        </p:nvSpPr>
        <p:spPr>
          <a:xfrm>
            <a:off x="536600" y="409067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 err="1">
                <a:highlight>
                  <a:srgbClr val="FFFFFF"/>
                </a:highlight>
              </a:rPr>
              <a:t>Admin</a:t>
            </a:r>
            <a:r>
              <a:rPr lang="hu-HU" sz="2400" b="1" dirty="0">
                <a:highlight>
                  <a:srgbClr val="FFFFFF"/>
                </a:highlight>
              </a:rPr>
              <a:t> Kijelentkezés:</a:t>
            </a:r>
            <a:r>
              <a:rPr lang="hu-HU" sz="2400" dirty="0">
                <a:highlight>
                  <a:srgbClr val="FFFFFF"/>
                </a:highlight>
              </a:rPr>
              <a:t> A főoldalon a kijelentkezésre kattintva megjelenik egy oldal, amely tartalmazza a "Sikeresen kijelentkezett" üzenetet.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 újra bejelentkezhet, ha szeretne bármit megtekinteni.</a:t>
            </a:r>
          </a:p>
        </p:txBody>
      </p:sp>
    </p:spTree>
    <p:extLst>
      <p:ext uri="{BB962C8B-B14F-4D97-AF65-F5344CB8AC3E}">
        <p14:creationId xmlns:p14="http://schemas.microsoft.com/office/powerpoint/2010/main" val="2369144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body" idx="4294967295"/>
          </p:nvPr>
        </p:nvSpPr>
        <p:spPr>
          <a:xfrm>
            <a:off x="437356" y="5634700"/>
            <a:ext cx="111848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33"/>
              <a:t> </a:t>
            </a:r>
            <a:endParaRPr sz="2133"/>
          </a:p>
        </p:txBody>
      </p:sp>
      <p:sp>
        <p:nvSpPr>
          <p:cNvPr id="160" name="Google Shape;160;p25"/>
          <p:cNvSpPr txBox="1"/>
          <p:nvPr/>
        </p:nvSpPr>
        <p:spPr>
          <a:xfrm>
            <a:off x="437356" y="552975"/>
            <a:ext cx="11118800" cy="11704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00" tIns="121900" rIns="121900" bIns="121900" anchor="b" anchorCtr="0">
            <a:noAutofit/>
          </a:bodyPr>
          <a:lstStyle/>
          <a:p>
            <a:pPr algn="ctr"/>
            <a:endParaRPr sz="2400" b="1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r>
              <a:rPr lang="hu-HU" sz="2400" b="1" dirty="0" err="1">
                <a:highlight>
                  <a:srgbClr val="FFFFFF"/>
                </a:highlight>
              </a:rPr>
              <a:t>Admin</a:t>
            </a:r>
            <a:r>
              <a:rPr lang="hu-HU" sz="2400" b="1" dirty="0">
                <a:highlight>
                  <a:srgbClr val="FFFFFF"/>
                </a:highlight>
              </a:rPr>
              <a:t> Bejelentkezés:</a:t>
            </a:r>
            <a:r>
              <a:rPr lang="hu-HU" sz="2400" dirty="0">
                <a:highlight>
                  <a:srgbClr val="FFFFFF"/>
                </a:highlight>
              </a:rPr>
              <a:t> Az </a:t>
            </a:r>
            <a:r>
              <a:rPr lang="hu-HU" sz="2400" dirty="0" err="1">
                <a:highlight>
                  <a:srgbClr val="FFFFFF"/>
                </a:highlight>
              </a:rPr>
              <a:t>adminnak</a:t>
            </a:r>
            <a:r>
              <a:rPr lang="hu-HU" sz="2400" dirty="0">
                <a:highlight>
                  <a:srgbClr val="FFFFFF"/>
                </a:highlight>
              </a:rPr>
              <a:t> meg kell adnia a helyes azonosító, név és jelszó kombinációt a bejelentkezéshez. </a:t>
            </a:r>
          </a:p>
          <a:p>
            <a:r>
              <a:rPr lang="hu-HU" sz="2400" b="1" dirty="0">
                <a:highlight>
                  <a:srgbClr val="FFFFFF"/>
                </a:highlight>
              </a:rPr>
              <a:t>Érvénytelen Bejelentkezés:</a:t>
            </a:r>
            <a:r>
              <a:rPr lang="hu-HU" sz="2400" dirty="0">
                <a:highlight>
                  <a:srgbClr val="FFFFFF"/>
                </a:highlight>
              </a:rPr>
              <a:t> Ha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 hibás hitelesítő adatokat ad meg, akkor egy hibaoldal jelenik meg, amely tájékoztat arról, hogy a megadott adatok hibásak.</a:t>
            </a:r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l="34612" t="5108" r="15362" b="4155"/>
          <a:stretch/>
        </p:blipFill>
        <p:spPr>
          <a:xfrm>
            <a:off x="676275" y="1933575"/>
            <a:ext cx="5072036" cy="4847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 rotWithShape="1">
          <a:blip r:embed="rId4">
            <a:alphaModFix/>
          </a:blip>
          <a:srcRect l="34180" t="5152" r="14756" b="4611"/>
          <a:stretch/>
        </p:blipFill>
        <p:spPr>
          <a:xfrm>
            <a:off x="6484120" y="1933575"/>
            <a:ext cx="5072036" cy="48474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1198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/>
        </p:nvSpPr>
        <p:spPr>
          <a:xfrm>
            <a:off x="470367" y="257700"/>
            <a:ext cx="11118800" cy="699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>
                <a:highlight>
                  <a:srgbClr val="FFFFFF"/>
                </a:highlight>
              </a:rPr>
              <a:t>Rólunk:</a:t>
            </a:r>
            <a:r>
              <a:rPr lang="hu-HU" sz="2400" dirty="0">
                <a:highlight>
                  <a:srgbClr val="FFFFFF"/>
                </a:highlight>
              </a:rPr>
              <a:t> Információ az alkalmazás funkcióiról, vagyis hogy mit tehet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.</a:t>
            </a:r>
          </a:p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t="2838" b="4697"/>
          <a:stretch/>
        </p:blipFill>
        <p:spPr>
          <a:xfrm>
            <a:off x="1145967" y="1270433"/>
            <a:ext cx="9767635" cy="5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2899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/>
        </p:nvSpPr>
        <p:spPr>
          <a:xfrm>
            <a:off x="536600" y="409067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>
                <a:highlight>
                  <a:srgbClr val="FFFFFF"/>
                </a:highlight>
              </a:rPr>
              <a:t>Erőforrások:</a:t>
            </a:r>
            <a:r>
              <a:rPr lang="hu-HU" sz="2400" dirty="0">
                <a:highlight>
                  <a:srgbClr val="FFFFFF"/>
                </a:highlight>
              </a:rPr>
              <a:t> Az összes elérhető erőforrást megjeleníti, és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 hozzáadhatja vagy törölheti az erőforrásokat a mellettük lévő plusz és mínusz ikonokra kattintva.</a:t>
            </a:r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167" y="1219500"/>
            <a:ext cx="9498547" cy="5342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3753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/>
        </p:nvSpPr>
        <p:spPr>
          <a:xfrm>
            <a:off x="536600" y="560433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>
                <a:highlight>
                  <a:srgbClr val="FFFFFF"/>
                </a:highlight>
              </a:rPr>
              <a:t>Foglalási Kérések:</a:t>
            </a:r>
            <a:r>
              <a:rPr lang="hu-HU" sz="2400" dirty="0">
                <a:highlight>
                  <a:srgbClr val="FFFFFF"/>
                </a:highlight>
              </a:rPr>
              <a:t> Az összes felhasználói kérés itt jelenik meg.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 vagy elfogadhatja, vagy elutasíthatja a kérelmet.</a:t>
            </a: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267" y="1417034"/>
            <a:ext cx="9229453" cy="5191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8535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3014370" y="333932"/>
            <a:ext cx="6163261" cy="85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sz="2400" dirty="0"/>
              <a:t>API VÉGEK A FOGLALÁSI KÉREKEKHEZ</a:t>
            </a:r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l="25411" t="22095" r="25831" b="5293"/>
          <a:stretch/>
        </p:blipFill>
        <p:spPr>
          <a:xfrm>
            <a:off x="3963533" y="2142567"/>
            <a:ext cx="4445000" cy="34521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81167" y="1747800"/>
            <a:ext cx="3559133" cy="16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/bookingRequests(GET)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Használják a mai nap foglalási kéréseinek visszaadására.</a:t>
            </a:r>
          </a:p>
          <a:p>
            <a:pPr lvl="0"/>
            <a:r>
              <a:rPr lang="hu-HU" sz="2400" dirty="0"/>
              <a:t>Automatikusan elutasítja a felhasználó által nem felvett foglalási kéréseket 20 perc után.</a:t>
            </a:r>
          </a:p>
        </p:txBody>
      </p:sp>
      <p:cxnSp>
        <p:nvCxnSpPr>
          <p:cNvPr id="202" name="Google Shape;202;p30"/>
          <p:cNvCxnSpPr>
            <a:cxnSpLocks/>
          </p:cNvCxnSpPr>
          <p:nvPr/>
        </p:nvCxnSpPr>
        <p:spPr>
          <a:xfrm flipV="1">
            <a:off x="7577367" y="1952241"/>
            <a:ext cx="991467" cy="11490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30"/>
          <p:cNvSpPr txBox="1"/>
          <p:nvPr/>
        </p:nvSpPr>
        <p:spPr>
          <a:xfrm>
            <a:off x="8568833" y="1414984"/>
            <a:ext cx="3542000" cy="5001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  /</a:t>
            </a:r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issueBooking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Az erőforrást kiadják, ha a felhasználónak nincs hátraléka.</a:t>
            </a:r>
          </a:p>
          <a:p>
            <a:pPr lvl="0"/>
            <a:r>
              <a:rPr lang="hu-HU" sz="2400" dirty="0"/>
              <a:t>Frissíti a kiadás időpontját és csökkenti az elérhető erőforrások számát.</a:t>
            </a:r>
          </a:p>
          <a:p>
            <a:pPr lvl="0"/>
            <a:r>
              <a:rPr lang="hu-HU" sz="2400" dirty="0"/>
              <a:t>A kérés automatikusan elutasításra kerül, ha nincsenek elérhető erőforrások.</a:t>
            </a:r>
          </a:p>
        </p:txBody>
      </p:sp>
      <p:cxnSp>
        <p:nvCxnSpPr>
          <p:cNvPr id="204" name="Google Shape;204;p30"/>
          <p:cNvCxnSpPr>
            <a:cxnSpLocks/>
          </p:cNvCxnSpPr>
          <p:nvPr/>
        </p:nvCxnSpPr>
        <p:spPr>
          <a:xfrm flipV="1">
            <a:off x="7911451" y="4842625"/>
            <a:ext cx="700715" cy="40180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5" name="Google Shape;205;p30"/>
          <p:cNvSpPr txBox="1"/>
          <p:nvPr/>
        </p:nvSpPr>
        <p:spPr>
          <a:xfrm>
            <a:off x="8606433" y="4509633"/>
            <a:ext cx="3466800" cy="1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Arial Black"/>
                <a:ea typeface="Arial Black"/>
                <a:cs typeface="Arial Black"/>
                <a:sym typeface="Arial Black"/>
              </a:rPr>
              <a:t>/</a:t>
            </a:r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rejectBooking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5" indent="-389457">
              <a:buSzPts val="1000"/>
              <a:buFont typeface="Times New Roman"/>
              <a:buChar char="-"/>
            </a:pPr>
            <a:r>
              <a:rPr lang="hu-HU" sz="2400" dirty="0"/>
              <a:t>Elutasítja a felhasználó foglalását és frissíti az adatbázist.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6" name="Google Shape;206;p30"/>
          <p:cNvCxnSpPr>
            <a:cxnSpLocks/>
          </p:cNvCxnSpPr>
          <p:nvPr/>
        </p:nvCxnSpPr>
        <p:spPr>
          <a:xfrm flipH="1" flipV="1">
            <a:off x="2714278" y="2142567"/>
            <a:ext cx="1395623" cy="559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854437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/>
        </p:nvSpPr>
        <p:spPr>
          <a:xfrm>
            <a:off x="536600" y="409067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pPr indent="-304792" algn="ctr"/>
            <a:r>
              <a:rPr lang="hu-HU" sz="2400" b="1" dirty="0">
                <a:highlight>
                  <a:srgbClr val="FFFFFF"/>
                </a:highlight>
              </a:rPr>
              <a:t>Foglalási Történet:</a:t>
            </a:r>
            <a:r>
              <a:rPr lang="hu-HU" sz="2400" dirty="0">
                <a:highlight>
                  <a:srgbClr val="FFFFFF"/>
                </a:highlight>
              </a:rPr>
              <a:t> Megjeleníti az összes erőforrás részleteit, amelyeket a felhasználók foglaltak.</a:t>
            </a:r>
            <a:endParaRPr sz="2133" b="1" dirty="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733" y="1184867"/>
            <a:ext cx="9498547" cy="5342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2808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subTitle" idx="4294967295"/>
          </p:nvPr>
        </p:nvSpPr>
        <p:spPr>
          <a:xfrm>
            <a:off x="2461600" y="0"/>
            <a:ext cx="9730000" cy="6858000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0">
              <a:lnSpc>
                <a:spcPct val="50000"/>
              </a:lnSpc>
              <a:spcBef>
                <a:spcPts val="0"/>
              </a:spcBef>
              <a:buNone/>
            </a:pPr>
            <a:endParaRPr sz="2533" b="1" dirty="0">
              <a:solidFill>
                <a:schemeClr val="dk1"/>
              </a:solidFill>
            </a:endParaRPr>
          </a:p>
          <a:p>
            <a:r>
              <a:rPr lang="hu-HU" b="1" dirty="0"/>
              <a:t>Web:</a:t>
            </a:r>
            <a:endParaRPr lang="hu-HU" dirty="0"/>
          </a:p>
          <a:p>
            <a:pPr lvl="0"/>
            <a:r>
              <a:rPr lang="hu-HU" sz="1867" dirty="0" err="1"/>
              <a:t>Aditi</a:t>
            </a:r>
            <a:r>
              <a:rPr lang="hu-HU" sz="1867" dirty="0"/>
              <a:t> </a:t>
            </a:r>
            <a:r>
              <a:rPr lang="hu-HU" sz="1867" dirty="0" err="1"/>
              <a:t>Indoori</a:t>
            </a:r>
            <a:r>
              <a:rPr lang="hu-HU" sz="1867" dirty="0"/>
              <a:t> - 160118737001 - 2. év - IT</a:t>
            </a:r>
          </a:p>
          <a:p>
            <a:pPr lvl="0"/>
            <a:r>
              <a:rPr lang="hu-HU" sz="1867" dirty="0" err="1"/>
              <a:t>Akshitha</a:t>
            </a:r>
            <a:r>
              <a:rPr lang="hu-HU" sz="1867" dirty="0"/>
              <a:t> - 160117733001 - 3. év - CSE</a:t>
            </a:r>
          </a:p>
          <a:p>
            <a:pPr lvl="0"/>
            <a:r>
              <a:rPr lang="hu-HU" sz="1867" dirty="0" err="1"/>
              <a:t>Varun</a:t>
            </a:r>
            <a:r>
              <a:rPr lang="hu-HU" sz="1867" dirty="0"/>
              <a:t> - 160117733115 - 3. év - CSE</a:t>
            </a:r>
          </a:p>
          <a:p>
            <a:r>
              <a:rPr lang="hu-HU" sz="1867" b="1" dirty="0"/>
              <a:t>Adatbázis és API:</a:t>
            </a:r>
            <a:endParaRPr lang="hu-HU" sz="1867" dirty="0"/>
          </a:p>
          <a:p>
            <a:pPr lvl="0"/>
            <a:r>
              <a:rPr lang="hu-HU" sz="1867" dirty="0" err="1"/>
              <a:t>Sai</a:t>
            </a:r>
            <a:r>
              <a:rPr lang="hu-HU" sz="1867" dirty="0"/>
              <a:t> </a:t>
            </a:r>
            <a:r>
              <a:rPr lang="hu-HU" sz="1867" dirty="0" err="1"/>
              <a:t>Prathyusha</a:t>
            </a:r>
            <a:r>
              <a:rPr lang="hu-HU" sz="1867" dirty="0"/>
              <a:t> G - 160118733012 - 2. év - CSE</a:t>
            </a:r>
          </a:p>
          <a:p>
            <a:pPr lvl="0"/>
            <a:r>
              <a:rPr lang="hu-HU" sz="1867" dirty="0" err="1"/>
              <a:t>Annanya</a:t>
            </a:r>
            <a:r>
              <a:rPr lang="hu-HU" sz="1867" dirty="0"/>
              <a:t> </a:t>
            </a:r>
            <a:r>
              <a:rPr lang="hu-HU" sz="1867" dirty="0" err="1"/>
              <a:t>Vedala</a:t>
            </a:r>
            <a:r>
              <a:rPr lang="hu-HU" sz="1867" dirty="0"/>
              <a:t> - 160118733011 - 2. év - CSE</a:t>
            </a:r>
          </a:p>
          <a:p>
            <a:r>
              <a:rPr lang="hu-HU" sz="1867" b="1" dirty="0"/>
              <a:t>Android:</a:t>
            </a:r>
            <a:endParaRPr lang="hu-HU" sz="1867" dirty="0"/>
          </a:p>
          <a:p>
            <a:pPr lvl="0"/>
            <a:r>
              <a:rPr lang="hu-HU" sz="1867" dirty="0" err="1"/>
              <a:t>Koppula</a:t>
            </a:r>
            <a:r>
              <a:rPr lang="hu-HU" sz="1867" dirty="0"/>
              <a:t> </a:t>
            </a:r>
            <a:r>
              <a:rPr lang="hu-HU" sz="1867" dirty="0" err="1"/>
              <a:t>Sai</a:t>
            </a:r>
            <a:r>
              <a:rPr lang="hu-HU" sz="1867" dirty="0"/>
              <a:t> </a:t>
            </a:r>
            <a:r>
              <a:rPr lang="hu-HU" sz="1867" dirty="0" err="1"/>
              <a:t>Charan</a:t>
            </a:r>
            <a:r>
              <a:rPr lang="hu-HU" sz="1867" dirty="0"/>
              <a:t> - 160119733103 - 1. év - CSE</a:t>
            </a:r>
          </a:p>
          <a:p>
            <a:pPr lvl="0"/>
            <a:r>
              <a:rPr lang="hu-HU" sz="1867" dirty="0" err="1"/>
              <a:t>Amith</a:t>
            </a:r>
            <a:r>
              <a:rPr lang="hu-HU" sz="1867" dirty="0"/>
              <a:t> </a:t>
            </a:r>
            <a:r>
              <a:rPr lang="hu-HU" sz="1867" dirty="0" err="1"/>
              <a:t>Reddy</a:t>
            </a:r>
            <a:r>
              <a:rPr lang="hu-HU" sz="1867" dirty="0"/>
              <a:t> - 160119733082 - 1. év - CSE</a:t>
            </a:r>
          </a:p>
          <a:p>
            <a:pPr lvl="0"/>
            <a:r>
              <a:rPr lang="hu-HU" sz="1867" dirty="0" err="1"/>
              <a:t>Garigaboina</a:t>
            </a:r>
            <a:r>
              <a:rPr lang="hu-HU" sz="1867" dirty="0"/>
              <a:t> </a:t>
            </a:r>
            <a:r>
              <a:rPr lang="hu-HU" sz="1867" dirty="0" err="1"/>
              <a:t>Revanth</a:t>
            </a:r>
            <a:r>
              <a:rPr lang="hu-HU" sz="1867" dirty="0"/>
              <a:t> - 160119733161 - 1. év - CSE</a:t>
            </a:r>
          </a:p>
        </p:txBody>
      </p:sp>
      <p:sp>
        <p:nvSpPr>
          <p:cNvPr id="79" name="Google Shape;79;p14"/>
          <p:cNvSpPr txBox="1"/>
          <p:nvPr/>
        </p:nvSpPr>
        <p:spPr>
          <a:xfrm rot="-5400000">
            <a:off x="-2198200" y="2198200"/>
            <a:ext cx="6858000" cy="246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8133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" sz="5867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EAM</a:t>
            </a:r>
            <a:r>
              <a:rPr lang="en" sz="8133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- </a:t>
            </a:r>
            <a:r>
              <a:rPr lang="en" sz="92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sz="9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6011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800" cy="85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API VÉGEK A FOGLALÁSI Előzményekhez</a:t>
            </a:r>
          </a:p>
        </p:txBody>
      </p:sp>
      <p:sp>
        <p:nvSpPr>
          <p:cNvPr id="218" name="Google Shape;218;p32"/>
          <p:cNvSpPr txBox="1"/>
          <p:nvPr/>
        </p:nvSpPr>
        <p:spPr>
          <a:xfrm>
            <a:off x="-1" y="1803500"/>
            <a:ext cx="3159241" cy="328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/notreturnedHistory(GET)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80990" indent="-380990">
              <a:buFontTx/>
              <a:buChar char="-"/>
            </a:pPr>
            <a:r>
              <a:rPr lang="hu-HU" sz="2400" dirty="0"/>
              <a:t>Használják a még nem visszaadott foglalások részleteinek visszaadására.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/returnedHistory (GET)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Használják a mai nap foglalásainak történetének visszaadására.</a:t>
            </a:r>
          </a:p>
          <a:p>
            <a:pPr marL="609585"/>
            <a:endParaRPr sz="133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5"/>
            <a:endParaRPr sz="1333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9121752" y="3025333"/>
            <a:ext cx="3070248" cy="2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/acceptResource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Frissíti a bírságot, a visszaadási időpontot, a dátumot automatikusan, amikor a felhasználó visszaad egy erőforrást.</a:t>
            </a:r>
          </a:p>
        </p:txBody>
      </p:sp>
      <p:cxnSp>
        <p:nvCxnSpPr>
          <p:cNvPr id="220" name="Google Shape;220;p32"/>
          <p:cNvCxnSpPr>
            <a:cxnSpLocks/>
          </p:cNvCxnSpPr>
          <p:nvPr/>
        </p:nvCxnSpPr>
        <p:spPr>
          <a:xfrm flipH="1">
            <a:off x="2616386" y="1803499"/>
            <a:ext cx="777177" cy="13654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1" name="Google Shape;221;p32"/>
          <p:cNvPicPr preferRelativeResize="0"/>
          <p:nvPr/>
        </p:nvPicPr>
        <p:blipFill rotWithShape="1">
          <a:blip r:embed="rId3">
            <a:alphaModFix/>
          </a:blip>
          <a:srcRect l="13760" t="19710" r="15348"/>
          <a:stretch/>
        </p:blipFill>
        <p:spPr>
          <a:xfrm>
            <a:off x="3159242" y="1752667"/>
            <a:ext cx="5489313" cy="36647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32"/>
          <p:cNvCxnSpPr>
            <a:cxnSpLocks/>
          </p:cNvCxnSpPr>
          <p:nvPr/>
        </p:nvCxnSpPr>
        <p:spPr>
          <a:xfrm>
            <a:off x="8869334" y="2505800"/>
            <a:ext cx="608389" cy="51953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870914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 t="3260" r="586" b="5929"/>
          <a:stretch/>
        </p:blipFill>
        <p:spPr>
          <a:xfrm>
            <a:off x="914367" y="1214668"/>
            <a:ext cx="10363303" cy="532540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536600" y="409067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>
                <a:highlight>
                  <a:srgbClr val="FFFFFF"/>
                </a:highlight>
              </a:rPr>
              <a:t>Blokkolt Felhasználók:</a:t>
            </a:r>
            <a:r>
              <a:rPr lang="hu-HU" sz="2400" dirty="0">
                <a:highlight>
                  <a:srgbClr val="FFFFFF"/>
                </a:highlight>
              </a:rPr>
              <a:t> Megjeleníti a blokkolt felhasználók listáját és egy lehetőséget azok feloldására.</a:t>
            </a:r>
          </a:p>
        </p:txBody>
      </p:sp>
    </p:spTree>
    <p:extLst>
      <p:ext uri="{BB962C8B-B14F-4D97-AF65-F5344CB8AC3E}">
        <p14:creationId xmlns:p14="http://schemas.microsoft.com/office/powerpoint/2010/main" val="549983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800" cy="85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API VÉGEK A BLOKKOLT FELHASZNÁLÓKHOZ</a:t>
            </a:r>
          </a:p>
        </p:txBody>
      </p:sp>
      <p:sp>
        <p:nvSpPr>
          <p:cNvPr id="234" name="Google Shape;234;p34"/>
          <p:cNvSpPr txBox="1"/>
          <p:nvPr/>
        </p:nvSpPr>
        <p:spPr>
          <a:xfrm>
            <a:off x="8857733" y="1482600"/>
            <a:ext cx="12400" cy="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8317633" y="1444900"/>
            <a:ext cx="3667600" cy="1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blockedUsers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Visszaadja a felhasználó és a foglalás részleteit, amelyre bírságot szabtak ki.</a:t>
            </a:r>
          </a:p>
          <a:p>
            <a:pPr marL="609585"/>
            <a:endParaRPr sz="1333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8493500" y="2776300"/>
            <a:ext cx="3404000" cy="8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467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8524900" y="2972356"/>
            <a:ext cx="3341200" cy="3568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2400" dirty="0">
                <a:latin typeface="Times New Roman"/>
                <a:ea typeface="Times New Roman"/>
                <a:cs typeface="Times New Roman"/>
                <a:sym typeface="Times New Roman"/>
              </a:rPr>
              <a:t>unblockUser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Feloldja a felhasználót, amikor az rendezte a hátralékát.</a:t>
            </a:r>
          </a:p>
          <a:p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buClr>
                <a:schemeClr val="dk2"/>
              </a:buClr>
              <a:buSzPts val="1100"/>
            </a:pPr>
            <a:r>
              <a:rPr lang="en" sz="24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2400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blockUser</a:t>
            </a:r>
            <a:endParaRPr sz="2400"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Blokkolja a felhasználót, hogy ne tudjon további foglalásokat készíteni a bírság kiszabásával.</a:t>
            </a:r>
          </a:p>
          <a:p>
            <a:endParaRPr sz="1467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8" name="Google Shape;238;p34"/>
          <p:cNvPicPr preferRelativeResize="0"/>
          <p:nvPr/>
        </p:nvPicPr>
        <p:blipFill rotWithShape="1">
          <a:blip r:embed="rId3">
            <a:alphaModFix/>
          </a:blip>
          <a:srcRect l="15045" t="17823" b="3763"/>
          <a:stretch/>
        </p:blipFill>
        <p:spPr>
          <a:xfrm>
            <a:off x="1930501" y="2413434"/>
            <a:ext cx="6165799" cy="3201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4"/>
          <p:cNvCxnSpPr>
            <a:cxnSpLocks/>
            <a:endCxn id="235" idx="1"/>
          </p:cNvCxnSpPr>
          <p:nvPr/>
        </p:nvCxnSpPr>
        <p:spPr>
          <a:xfrm flipV="1">
            <a:off x="6791134" y="1972500"/>
            <a:ext cx="1526500" cy="165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" name="Google Shape;240;p34"/>
          <p:cNvCxnSpPr>
            <a:cxnSpLocks/>
            <a:endCxn id="237" idx="1"/>
          </p:cNvCxnSpPr>
          <p:nvPr/>
        </p:nvCxnSpPr>
        <p:spPr>
          <a:xfrm flipV="1">
            <a:off x="7887967" y="4756660"/>
            <a:ext cx="636933" cy="3468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052835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/>
        </p:nvSpPr>
        <p:spPr>
          <a:xfrm>
            <a:off x="536600" y="439333"/>
            <a:ext cx="111188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21900" rIns="121900" bIns="121900" anchor="ctr" anchorCtr="0">
            <a:noAutofit/>
          </a:bodyPr>
          <a:lstStyle/>
          <a:p>
            <a:r>
              <a:rPr lang="hu-HU" sz="2400" b="1" dirty="0">
                <a:highlight>
                  <a:srgbClr val="FFFFFF"/>
                </a:highlight>
              </a:rPr>
              <a:t>Órarend:</a:t>
            </a:r>
            <a:r>
              <a:rPr lang="hu-HU" sz="2400" dirty="0">
                <a:highlight>
                  <a:srgbClr val="FFFFFF"/>
                </a:highlight>
              </a:rPr>
              <a:t> Az </a:t>
            </a:r>
            <a:r>
              <a:rPr lang="hu-HU" sz="2400" dirty="0" err="1">
                <a:highlight>
                  <a:srgbClr val="FFFFFF"/>
                </a:highlight>
              </a:rPr>
              <a:t>admin</a:t>
            </a:r>
            <a:r>
              <a:rPr lang="hu-HU" sz="2400" dirty="0">
                <a:highlight>
                  <a:srgbClr val="FFFFFF"/>
                </a:highlight>
              </a:rPr>
              <a:t> megtekintheti bármely osztály órarendjét az ágazat, szekció és év megadásával.</a:t>
            </a:r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7201" y="1272834"/>
            <a:ext cx="9444743" cy="5312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2066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>
            <a:spLocks noGrp="1"/>
          </p:cNvSpPr>
          <p:nvPr>
            <p:ph type="title"/>
          </p:nvPr>
        </p:nvSpPr>
        <p:spPr>
          <a:xfrm>
            <a:off x="541900" y="2409100"/>
            <a:ext cx="11062400" cy="205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hu-HU" dirty="0"/>
              <a:t>Android Alkalmazás</a:t>
            </a:r>
          </a:p>
        </p:txBody>
      </p:sp>
    </p:spTree>
    <p:extLst>
      <p:ext uri="{BB962C8B-B14F-4D97-AF65-F5344CB8AC3E}">
        <p14:creationId xmlns:p14="http://schemas.microsoft.com/office/powerpoint/2010/main" val="3365217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/>
        </p:nvSpPr>
        <p:spPr>
          <a:xfrm>
            <a:off x="642467" y="1628600"/>
            <a:ext cx="10563200" cy="43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0990" indent="-380990">
              <a:buFontTx/>
              <a:buChar char="-"/>
            </a:pPr>
            <a:r>
              <a:rPr lang="hu-HU" sz="2400" dirty="0"/>
              <a:t>A felhasználó láthatja az összes elérhető erőforrást a sportblokkban a számlálóval az alkalmazásban. Ez csökkenti a kérdezési időt a kiadó pultnál.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Egy kattintással foglalási kérést küldhet, hogy 20 percen belül </a:t>
            </a:r>
            <a:r>
              <a:rPr lang="hu-HU" sz="2400" dirty="0" err="1"/>
              <a:t>átvehesse</a:t>
            </a:r>
            <a:r>
              <a:rPr lang="hu-HU" sz="2400" dirty="0"/>
              <a:t>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A felhasználónak lehetősége van a foglalási kérelem törlésére a foglalás időpontja előtt 20 perccel.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marL="380990" indent="-380990">
              <a:buFontTx/>
              <a:buChar char="-"/>
            </a:pPr>
            <a:r>
              <a:rPr lang="hu-HU" sz="2400" dirty="0"/>
              <a:t>A felhasználó megtekintheti az összes korábbi foglalási kérelmét és azok státuszát.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r>
              <a:rPr lang="hu-HU" sz="2400" dirty="0"/>
              <a:t>- A felhasználónak lehetősége van új jelszót beállítani, ha elfelejtette a jelszavát vagy szeretné megváltoztatni azt.</a:t>
            </a:r>
            <a:endParaRPr sz="2267" dirty="0"/>
          </a:p>
        </p:txBody>
      </p:sp>
      <p:sp>
        <p:nvSpPr>
          <p:cNvPr id="257" name="Google Shape;257;p37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228594">
              <a:spcBef>
                <a:spcPts val="0"/>
              </a:spcBef>
            </a:pPr>
            <a:r>
              <a:rPr lang="hu-HU" sz="3467" dirty="0">
                <a:solidFill>
                  <a:srgbClr val="FFFFFF"/>
                </a:solidFill>
              </a:rPr>
              <a:t>Lehetőségek a felhasználó számára</a:t>
            </a:r>
            <a:endParaRPr sz="3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640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/>
          <p:nvPr/>
        </p:nvSpPr>
        <p:spPr>
          <a:xfrm>
            <a:off x="1816567" y="2708300"/>
            <a:ext cx="5246400" cy="22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5934" y="41084"/>
            <a:ext cx="3976833" cy="677583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>
            <a:spLocks noGrp="1"/>
          </p:cNvSpPr>
          <p:nvPr>
            <p:ph type="title" idx="4294967295"/>
          </p:nvPr>
        </p:nvSpPr>
        <p:spPr>
          <a:xfrm>
            <a:off x="1742967" y="2898200"/>
            <a:ext cx="4673407" cy="91958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BEJELENTKEZÉS</a:t>
            </a:r>
          </a:p>
        </p:txBody>
      </p:sp>
    </p:spTree>
    <p:extLst>
      <p:ext uri="{BB962C8B-B14F-4D97-AF65-F5344CB8AC3E}">
        <p14:creationId xmlns:p14="http://schemas.microsoft.com/office/powerpoint/2010/main" val="1930602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xfrm>
            <a:off x="1349700" y="1641033"/>
            <a:ext cx="3744000" cy="100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hu-HU" dirty="0"/>
              <a:t>Elfelejtett Jelszó 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xfrm>
            <a:off x="1235800" y="27294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Ha a felhasználó elfelejti a jelszavát, akkor azt egy e-mail segítségével visszaállíthatja, amelyet a regisztrált e-mail címére küldenek.</a:t>
            </a:r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7767" y="83667"/>
            <a:ext cx="3786536" cy="6451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5633" y="147934"/>
            <a:ext cx="3711099" cy="63230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33642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 txBox="1">
            <a:spLocks noGrp="1"/>
          </p:cNvSpPr>
          <p:nvPr>
            <p:ph type="title"/>
          </p:nvPr>
        </p:nvSpPr>
        <p:spPr>
          <a:xfrm>
            <a:off x="2298667" y="1131733"/>
            <a:ext cx="3744000" cy="169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endParaRPr sz="4133">
              <a:solidFill>
                <a:schemeClr val="dk1"/>
              </a:solidFill>
            </a:endParaRPr>
          </a:p>
        </p:txBody>
      </p:sp>
      <p:sp>
        <p:nvSpPr>
          <p:cNvPr id="278" name="Google Shape;278;p40"/>
          <p:cNvSpPr txBox="1">
            <a:spLocks noGrp="1"/>
          </p:cNvSpPr>
          <p:nvPr>
            <p:ph type="body" idx="1"/>
          </p:nvPr>
        </p:nvSpPr>
        <p:spPr>
          <a:xfrm>
            <a:off x="7259133" y="2291472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 felhasználó csak a megadott időintervallumban tud erőforrást foglalni.</a:t>
            </a:r>
          </a:p>
        </p:txBody>
      </p:sp>
      <p:pic>
        <p:nvPicPr>
          <p:cNvPr id="279" name="Google Shape;2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7334" y="100851"/>
            <a:ext cx="3906676" cy="665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4323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/>
          <p:nvPr/>
        </p:nvSpPr>
        <p:spPr>
          <a:xfrm>
            <a:off x="-135800" y="-84867"/>
            <a:ext cx="12344800" cy="7044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5" name="Google Shape;285;p41"/>
          <p:cNvSpPr txBox="1">
            <a:spLocks noGrp="1"/>
          </p:cNvSpPr>
          <p:nvPr>
            <p:ph type="title"/>
          </p:nvPr>
        </p:nvSpPr>
        <p:spPr>
          <a:xfrm>
            <a:off x="1151200" y="777433"/>
            <a:ext cx="5116000" cy="175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hu-HU" dirty="0"/>
              <a:t>Főoldal</a:t>
            </a:r>
          </a:p>
        </p:txBody>
      </p:sp>
      <p:sp>
        <p:nvSpPr>
          <p:cNvPr id="286" name="Google Shape;286;p4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287" name="Google Shape;28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6501" y="309551"/>
            <a:ext cx="3671465" cy="6255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3782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3">
            <a:alphaModFix/>
          </a:blip>
          <a:srcRect t="5580" r="6768" b="5420"/>
          <a:stretch/>
        </p:blipFill>
        <p:spPr>
          <a:xfrm>
            <a:off x="529884" y="1436600"/>
            <a:ext cx="8138233" cy="525486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Probléma Nyilatkozat</a:t>
            </a:r>
          </a:p>
        </p:txBody>
      </p:sp>
    </p:spTree>
    <p:extLst>
      <p:ext uri="{BB962C8B-B14F-4D97-AF65-F5344CB8AC3E}">
        <p14:creationId xmlns:p14="http://schemas.microsoft.com/office/powerpoint/2010/main" val="2155006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>
            <a:spLocks noGrp="1"/>
          </p:cNvSpPr>
          <p:nvPr>
            <p:ph type="title"/>
          </p:nvPr>
        </p:nvSpPr>
        <p:spPr>
          <a:xfrm>
            <a:off x="1830556" y="1541100"/>
            <a:ext cx="4354499" cy="91509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hu-HU" dirty="0"/>
              <a:t>Foglalási Előzmény </a:t>
            </a:r>
            <a:endParaRPr sz="4133" dirty="0">
              <a:solidFill>
                <a:schemeClr val="dk1"/>
              </a:solidFill>
            </a:endParaRPr>
          </a:p>
        </p:txBody>
      </p:sp>
      <p:sp>
        <p:nvSpPr>
          <p:cNvPr id="293" name="Google Shape;293;p42"/>
          <p:cNvSpPr txBox="1">
            <a:spLocks noGrp="1"/>
          </p:cNvSpPr>
          <p:nvPr>
            <p:ph type="body" idx="1"/>
          </p:nvPr>
        </p:nvSpPr>
        <p:spPr>
          <a:xfrm>
            <a:off x="2298667" y="2829339"/>
            <a:ext cx="3744000" cy="21275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hu-HU" dirty="0"/>
              <a:t>A felhasználó megtekintheti korábbi foglalásait és azok státuszát.</a:t>
            </a:r>
            <a:endParaRPr sz="2000" dirty="0"/>
          </a:p>
        </p:txBody>
      </p:sp>
      <p:pic>
        <p:nvPicPr>
          <p:cNvPr id="294" name="Google Shape;2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7301" y="203221"/>
            <a:ext cx="3786532" cy="64515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6197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9194" y="392501"/>
            <a:ext cx="402505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631965"/>
            <a:ext cx="3744001" cy="6379083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3"/>
          <p:cNvSpPr txBox="1"/>
          <p:nvPr/>
        </p:nvSpPr>
        <p:spPr>
          <a:xfrm>
            <a:off x="3331133" y="3982100"/>
            <a:ext cx="2286000" cy="13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2"/>
              </a:buClr>
              <a:buSzPts val="1100"/>
            </a:pPr>
            <a:r>
              <a:rPr lang="en" sz="24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333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resourcesPresent(GET)</a:t>
            </a:r>
            <a:endParaRPr sz="1333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lvl="0"/>
            <a:r>
              <a:rPr lang="hu-HU" sz="2400" dirty="0"/>
              <a:t>- Lekéri az összes elérhető erőforrás részleteit.</a:t>
            </a:r>
          </a:p>
          <a:p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43"/>
          <p:cNvSpPr txBox="1"/>
          <p:nvPr/>
        </p:nvSpPr>
        <p:spPr>
          <a:xfrm>
            <a:off x="3406500" y="1846833"/>
            <a:ext cx="1959600" cy="1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userBookingLog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5" indent="-406390">
              <a:buSzPts val="1200"/>
              <a:buFont typeface="Times New Roman"/>
              <a:buChar char="-"/>
            </a:pPr>
            <a:r>
              <a:rPr lang="hu-HU" sz="2400" dirty="0"/>
              <a:t>Visszaadja a mai foglalások részleteit.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43"/>
          <p:cNvSpPr txBox="1"/>
          <p:nvPr/>
        </p:nvSpPr>
        <p:spPr>
          <a:xfrm>
            <a:off x="5943700" y="2085500"/>
            <a:ext cx="2612800" cy="40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allBookings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80990" indent="-380990">
              <a:buFontTx/>
              <a:buChar char="-"/>
            </a:pPr>
            <a:r>
              <a:rPr lang="hu-HU" sz="2400" dirty="0"/>
              <a:t>Visszaadja a felhasználó foglalási részleteit a státusszal együtt.</a:t>
            </a:r>
          </a:p>
          <a:p>
            <a:pPr marL="380990" indent="-380990">
              <a:buFontTx/>
              <a:buChar char="-"/>
            </a:pPr>
            <a:endParaRPr lang="hu-HU" sz="2400" dirty="0"/>
          </a:p>
          <a:p>
            <a:pPr lvl="0"/>
            <a:r>
              <a:rPr lang="hu-HU" sz="2400" dirty="0"/>
              <a:t>- Azoknak a foglalásoknak a részleteit tartalmazza, amelyek nem lettek visszaadva, visszaadták vagy még nem lettek </a:t>
            </a:r>
            <a:r>
              <a:rPr lang="hu-HU" sz="2400" dirty="0" err="1"/>
              <a:t>átveve</a:t>
            </a:r>
            <a:r>
              <a:rPr lang="hu-HU" sz="2400" dirty="0"/>
              <a:t>.</a:t>
            </a:r>
          </a:p>
        </p:txBody>
      </p:sp>
      <p:sp>
        <p:nvSpPr>
          <p:cNvPr id="304" name="Google Shape;304;p43"/>
          <p:cNvSpPr txBox="1"/>
          <p:nvPr/>
        </p:nvSpPr>
        <p:spPr>
          <a:xfrm>
            <a:off x="2611700" y="254433"/>
            <a:ext cx="6523200" cy="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API VÉGEK AZ MOBIL ALKALMAZÁSBAN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2277786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>
            <a:spLocks noGrp="1"/>
          </p:cNvSpPr>
          <p:nvPr>
            <p:ph type="title"/>
          </p:nvPr>
        </p:nvSpPr>
        <p:spPr>
          <a:xfrm>
            <a:off x="4253850" y="515433"/>
            <a:ext cx="8392012" cy="88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sz="3200" dirty="0"/>
              <a:t>API VÉGEK AZ MOBIL ALKALMAZÁSBAN</a:t>
            </a:r>
          </a:p>
        </p:txBody>
      </p:sp>
      <p:pic>
        <p:nvPicPr>
          <p:cNvPr id="310" name="Google Shape;3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01" y="363732"/>
            <a:ext cx="3744001" cy="637908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4"/>
          <p:cNvSpPr txBox="1"/>
          <p:nvPr/>
        </p:nvSpPr>
        <p:spPr>
          <a:xfrm>
            <a:off x="4612300" y="1545400"/>
            <a:ext cx="4948800" cy="12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dirty="0">
                <a:latin typeface="Comic Sans MS"/>
                <a:ea typeface="Comic Sans MS"/>
                <a:cs typeface="Comic Sans MS"/>
                <a:sym typeface="Comic Sans MS"/>
              </a:rPr>
              <a:t>/</a:t>
            </a:r>
            <a:r>
              <a:rPr lang="en" sz="1733" dirty="0">
                <a:latin typeface="Times New Roman"/>
                <a:ea typeface="Times New Roman"/>
                <a:cs typeface="Times New Roman"/>
                <a:sym typeface="Times New Roman"/>
              </a:rPr>
              <a:t>cancelBooking</a:t>
            </a:r>
            <a:endParaRPr sz="1733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A felhasználó törölheti a foglalási kérelmét 20 percen belül a foglalás időpontjától, ha az erőforrást még nem vették át.</a:t>
            </a:r>
          </a:p>
        </p:txBody>
      </p:sp>
      <p:sp>
        <p:nvSpPr>
          <p:cNvPr id="312" name="Google Shape;312;p44"/>
          <p:cNvSpPr txBox="1"/>
          <p:nvPr/>
        </p:nvSpPr>
        <p:spPr>
          <a:xfrm>
            <a:off x="4800700" y="3203367"/>
            <a:ext cx="4948800" cy="2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bookResources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/>
            <a:r>
              <a:rPr lang="hu-HU" sz="2400" dirty="0"/>
              <a:t>- A felhasználó erőforrást foglalhat, ha nincs bírsága.</a:t>
            </a:r>
          </a:p>
          <a:p>
            <a:pPr lvl="0"/>
            <a:r>
              <a:rPr lang="hu-HU" sz="2400" dirty="0"/>
              <a:t>- Csak 11:40 és 15:00 között foglalhat.</a:t>
            </a:r>
          </a:p>
          <a:p>
            <a:pPr lvl="0"/>
            <a:r>
              <a:rPr lang="hu-HU" sz="2400" dirty="0"/>
              <a:t>- A felhasználó naponta csak egyszer foglalhat.</a:t>
            </a:r>
          </a:p>
          <a:p>
            <a:pPr lvl="0"/>
            <a:r>
              <a:rPr lang="hu-HU" sz="2400" dirty="0"/>
              <a:t>- Az előzőleg foglalt erőforrás visszaadása előtt nem tud új erőforrást foglalni.</a:t>
            </a:r>
          </a:p>
        </p:txBody>
      </p:sp>
    </p:spTree>
    <p:extLst>
      <p:ext uri="{BB962C8B-B14F-4D97-AF65-F5344CB8AC3E}">
        <p14:creationId xmlns:p14="http://schemas.microsoft.com/office/powerpoint/2010/main" val="28787775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 felhasználó nem tud új erőforrást foglalni, amíg a korábban foglaltat vissza nem adja.</a:t>
            </a:r>
          </a:p>
          <a:p>
            <a:pPr marL="0" indent="0">
              <a:spcBef>
                <a:spcPts val="2133"/>
              </a:spcBef>
              <a:buNone/>
            </a:pPr>
            <a:endParaRPr sz="22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2267" dirty="0"/>
          </a:p>
        </p:txBody>
      </p:sp>
      <p:pic>
        <p:nvPicPr>
          <p:cNvPr id="319" name="Google Shape;3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267" y="292833"/>
            <a:ext cx="3786536" cy="6451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1567" y="292854"/>
            <a:ext cx="3786532" cy="64515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0954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hu-HU" dirty="0"/>
              <a:t>Bírság</a:t>
            </a:r>
            <a:endParaRPr sz="4000" dirty="0">
              <a:solidFill>
                <a:schemeClr val="dk1"/>
              </a:solidFill>
            </a:endParaRPr>
          </a:p>
        </p:txBody>
      </p:sp>
      <p:sp>
        <p:nvSpPr>
          <p:cNvPr id="326" name="Google Shape;326;p46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hu-HU" dirty="0"/>
              <a:t>- A kiszabott bírság megakadályozza a felhasználót a további foglalásokban.</a:t>
            </a:r>
            <a:endParaRPr sz="2267" dirty="0"/>
          </a:p>
          <a:p>
            <a:pPr marL="0" indent="0">
              <a:spcBef>
                <a:spcPts val="2133"/>
              </a:spcBef>
              <a:buNone/>
            </a:pPr>
            <a:endParaRPr sz="2267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2267" dirty="0"/>
          </a:p>
        </p:txBody>
      </p:sp>
      <p:pic>
        <p:nvPicPr>
          <p:cNvPr id="327" name="Google Shape;3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318" y="77034"/>
            <a:ext cx="3818049" cy="650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4167" y="91868"/>
            <a:ext cx="3818331" cy="6505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9119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7"/>
          <p:cNvSpPr txBox="1">
            <a:spLocks noGrp="1"/>
          </p:cNvSpPr>
          <p:nvPr>
            <p:ph type="title"/>
          </p:nvPr>
        </p:nvSpPr>
        <p:spPr>
          <a:xfrm>
            <a:off x="2070900" y="1177000"/>
            <a:ext cx="3877200" cy="118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hu-HU" dirty="0"/>
              <a:t>Profil</a:t>
            </a:r>
          </a:p>
        </p:txBody>
      </p:sp>
      <p:sp>
        <p:nvSpPr>
          <p:cNvPr id="334" name="Google Shape;334;p47"/>
          <p:cNvSpPr txBox="1">
            <a:spLocks noGrp="1"/>
          </p:cNvSpPr>
          <p:nvPr>
            <p:ph type="body" idx="1"/>
          </p:nvPr>
        </p:nvSpPr>
        <p:spPr>
          <a:xfrm>
            <a:off x="2070900" y="24877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 felhasználó megtekintheti a részleteit, és tájékozódhat a kiszabott bírságról, ha van.</a:t>
            </a:r>
          </a:p>
        </p:txBody>
      </p:sp>
      <p:pic>
        <p:nvPicPr>
          <p:cNvPr id="335" name="Google Shape;33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4833" y="203200"/>
            <a:ext cx="3786536" cy="64516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43138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hu-HU" dirty="0"/>
              <a:t>Jelszó Megváltoztatása 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341" name="Google Shape;341;p48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 felhasználó a jelenlegi </a:t>
            </a:r>
            <a:r>
              <a:rPr lang="hu-HU" dirty="0" err="1"/>
              <a:t>jelszava</a:t>
            </a:r>
            <a:r>
              <a:rPr lang="hu-HU" dirty="0"/>
              <a:t> megerősítésével megváltoztathatja a jelszavát.</a:t>
            </a:r>
          </a:p>
        </p:txBody>
      </p:sp>
      <p:pic>
        <p:nvPicPr>
          <p:cNvPr id="342" name="Google Shape;34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667" y="113567"/>
            <a:ext cx="3786536" cy="64516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59975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067" y="406400"/>
            <a:ext cx="3786536" cy="6451603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9"/>
          <p:cNvSpPr txBox="1"/>
          <p:nvPr/>
        </p:nvSpPr>
        <p:spPr>
          <a:xfrm>
            <a:off x="7589800" y="2563033"/>
            <a:ext cx="4172800" cy="3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>
              <a:buSzPts val="1400"/>
              <a:buFont typeface="Lato"/>
              <a:buChar char="●"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/users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lvl="0"/>
            <a:r>
              <a:rPr lang="hu-HU" sz="2400" dirty="0"/>
              <a:t>- Visszaadja egy adott felhasználó adatait az adatbázisból.</a:t>
            </a:r>
          </a:p>
          <a:p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609585" indent="-423323">
              <a:buSzPts val="1400"/>
              <a:buFont typeface="Lato"/>
              <a:buChar char="●"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/change_password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lvl="0"/>
            <a:r>
              <a:rPr lang="hu-HU" sz="2400" dirty="0"/>
              <a:t>- A felhasználó megváltoztathatja a jelszavát az azonosító, régi jelszó és új jelszó megadásával.</a:t>
            </a:r>
          </a:p>
          <a:p>
            <a:pPr marL="1219170"/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49"/>
          <p:cNvSpPr txBox="1"/>
          <p:nvPr/>
        </p:nvSpPr>
        <p:spPr>
          <a:xfrm>
            <a:off x="2126767" y="242867"/>
            <a:ext cx="73776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API VÉGEK A FELHASZNÁLÓ PROFIL OLDALÁN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17549092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3"/>
          <p:cNvSpPr txBox="1">
            <a:spLocks noGrp="1"/>
          </p:cNvSpPr>
          <p:nvPr>
            <p:ph type="title"/>
          </p:nvPr>
        </p:nvSpPr>
        <p:spPr>
          <a:xfrm>
            <a:off x="426000" y="1248800"/>
            <a:ext cx="3744000" cy="100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hu-HU" dirty="0"/>
              <a:t>Erőforrás Foglalása </a:t>
            </a:r>
            <a:endParaRPr sz="4000" dirty="0">
              <a:solidFill>
                <a:schemeClr val="dk1"/>
              </a:solidFill>
            </a:endParaRPr>
          </a:p>
        </p:txBody>
      </p:sp>
      <p:sp>
        <p:nvSpPr>
          <p:cNvPr id="374" name="Google Shape;374;p53"/>
          <p:cNvSpPr txBox="1">
            <a:spLocks noGrp="1"/>
          </p:cNvSpPr>
          <p:nvPr>
            <p:ph type="body" idx="1"/>
          </p:nvPr>
        </p:nvSpPr>
        <p:spPr>
          <a:xfrm>
            <a:off x="426000" y="2462405"/>
            <a:ext cx="3744000" cy="374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hu-HU" dirty="0"/>
              <a:t>A felhasználó bármelyik megjelenített erőforrást foglalhat. Lehetősége van a foglalás törlésére a foglalás időpontja előtt 20 percen belül.</a:t>
            </a:r>
          </a:p>
        </p:txBody>
      </p:sp>
      <p:pic>
        <p:nvPicPr>
          <p:cNvPr id="375" name="Google Shape;37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8833" y="292833"/>
            <a:ext cx="3786536" cy="6451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868" y="329099"/>
            <a:ext cx="3744001" cy="63790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5204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800" cy="85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  <p:sp>
        <p:nvSpPr>
          <p:cNvPr id="355" name="Google Shape;355;p50"/>
          <p:cNvSpPr txBox="1"/>
          <p:nvPr/>
        </p:nvSpPr>
        <p:spPr>
          <a:xfrm>
            <a:off x="3406500" y="1846833"/>
            <a:ext cx="1959600" cy="1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/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6" name="Google Shape;356;p50"/>
          <p:cNvSpPr txBox="1"/>
          <p:nvPr/>
        </p:nvSpPr>
        <p:spPr>
          <a:xfrm>
            <a:off x="5943700" y="2085500"/>
            <a:ext cx="2612800" cy="40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7" name="Google Shape;357;p50" title="sports-app-vide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"/>
            <a:ext cx="12192000" cy="68580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571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 idx="4294967295"/>
          </p:nvPr>
        </p:nvSpPr>
        <p:spPr>
          <a:xfrm>
            <a:off x="546200" y="2320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228594">
              <a:spcBef>
                <a:spcPts val="0"/>
              </a:spcBef>
            </a:pPr>
            <a:r>
              <a:rPr lang="en" sz="3467">
                <a:solidFill>
                  <a:srgbClr val="FFFFFF"/>
                </a:solidFill>
              </a:rPr>
              <a:t>Technology Stack</a:t>
            </a:r>
            <a:endParaRPr sz="3467">
              <a:solidFill>
                <a:srgbClr val="FFFFFF"/>
              </a:solidFill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4603767" y="2107800"/>
            <a:ext cx="3196400" cy="26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Android</a:t>
            </a:r>
            <a:endParaRPr lang="hu-HU" sz="2400" dirty="0"/>
          </a:p>
          <a:p>
            <a:pPr lvl="0"/>
            <a:r>
              <a:rPr lang="hu-HU" sz="2400" dirty="0"/>
              <a:t>- Java</a:t>
            </a:r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Xml</a:t>
            </a:r>
            <a:endParaRPr lang="hu-HU" sz="2400" dirty="0"/>
          </a:p>
          <a:p>
            <a:pPr>
              <a:spcBef>
                <a:spcPts val="2133"/>
              </a:spcBef>
              <a:spcAft>
                <a:spcPts val="2133"/>
              </a:spcAft>
            </a:pPr>
            <a:r>
              <a:rPr lang="en" sz="24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400" dirty="0"/>
          </a:p>
        </p:txBody>
      </p:sp>
      <p:sp>
        <p:nvSpPr>
          <p:cNvPr id="92" name="Google Shape;92;p16"/>
          <p:cNvSpPr txBox="1"/>
          <p:nvPr/>
        </p:nvSpPr>
        <p:spPr>
          <a:xfrm>
            <a:off x="1301400" y="2107800"/>
            <a:ext cx="3196400" cy="26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Web</a:t>
            </a:r>
            <a:endParaRPr lang="hu-HU" sz="2400" dirty="0"/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Html</a:t>
            </a:r>
            <a:r>
              <a:rPr lang="hu-HU" sz="2400" dirty="0"/>
              <a:t>, CSS</a:t>
            </a:r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Bootstrap</a:t>
            </a:r>
            <a:endParaRPr lang="hu-HU" sz="2400" dirty="0"/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Javascript</a:t>
            </a:r>
            <a:endParaRPr lang="hu-HU" sz="2400" dirty="0"/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Django</a:t>
            </a:r>
            <a:endParaRPr lang="hu-HU" sz="2400" dirty="0"/>
          </a:p>
        </p:txBody>
      </p:sp>
      <p:sp>
        <p:nvSpPr>
          <p:cNvPr id="93" name="Google Shape;93;p16"/>
          <p:cNvSpPr txBox="1"/>
          <p:nvPr/>
        </p:nvSpPr>
        <p:spPr>
          <a:xfrm>
            <a:off x="7800167" y="2107800"/>
            <a:ext cx="3196400" cy="26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 err="1"/>
              <a:t>RESTFul</a:t>
            </a:r>
            <a:r>
              <a:rPr lang="hu-HU" sz="2400" b="1" dirty="0"/>
              <a:t> API</a:t>
            </a:r>
            <a:endParaRPr lang="hu-HU" sz="2400" dirty="0"/>
          </a:p>
          <a:p>
            <a:pPr lvl="0"/>
            <a:r>
              <a:rPr lang="hu-HU" sz="2400" dirty="0"/>
              <a:t>- </a:t>
            </a:r>
            <a:r>
              <a:rPr lang="hu-HU" sz="2400" dirty="0" err="1"/>
              <a:t>Flask</a:t>
            </a:r>
            <a:endParaRPr lang="hu-HU" sz="2400" dirty="0"/>
          </a:p>
          <a:p>
            <a:pPr marL="609585" indent="-457189">
              <a:spcBef>
                <a:spcPts val="2133"/>
              </a:spcBef>
              <a:buClr>
                <a:schemeClr val="dk2"/>
              </a:buClr>
              <a:buSzPts val="1800"/>
              <a:buFont typeface="Lato"/>
              <a:buChar char="●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204517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1"/>
          <p:cNvSpPr txBox="1"/>
          <p:nvPr/>
        </p:nvSpPr>
        <p:spPr>
          <a:xfrm>
            <a:off x="546200" y="1553867"/>
            <a:ext cx="11315600" cy="5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dirty="0"/>
              <a:t>Az alkalmazás fejlesztése számos új funkcióval:</a:t>
            </a:r>
            <a:endParaRPr lang="hu-HU" sz="2400" dirty="0"/>
          </a:p>
          <a:p>
            <a:pPr lvl="0"/>
            <a:r>
              <a:rPr lang="hu-HU" sz="2400" dirty="0"/>
              <a:t>- A jövőben az alkalmazás fejleszthető, amely automatikusan észleli, hogy a hallgatónak van-e szabad órája vagy sem, ezáltal kiküszöbölve az adminisztrátor bevonását.</a:t>
            </a:r>
          </a:p>
          <a:p>
            <a:pPr lvl="0"/>
            <a:r>
              <a:rPr lang="hu-HU" sz="2400" dirty="0"/>
              <a:t>- Az erőforrás elérhetetlensége esetén egy "értesítse, ha elérhető" gomb is hozzáadható.</a:t>
            </a:r>
          </a:p>
          <a:p>
            <a:pPr lvl="0"/>
            <a:r>
              <a:rPr lang="hu-HU" sz="2400" dirty="0"/>
              <a:t>- Később egy külön oldalt is fejleszthetünk, amely a </a:t>
            </a:r>
            <a:r>
              <a:rPr lang="hu-HU" sz="2400" dirty="0" err="1"/>
              <a:t>admin</a:t>
            </a:r>
            <a:r>
              <a:rPr lang="hu-HU" sz="2400" dirty="0"/>
              <a:t> weboldalhoz kapcsolódik, ahol az </a:t>
            </a:r>
            <a:r>
              <a:rPr lang="hu-HU" sz="2400" dirty="0" err="1"/>
              <a:t>admin</a:t>
            </a:r>
            <a:r>
              <a:rPr lang="hu-HU" sz="2400" dirty="0"/>
              <a:t> frissítéseket tehet közzé a közelgő sporteseményekről vagy versenyekről, így ezek a frissítések a mobil alkalmazásban is </a:t>
            </a:r>
            <a:r>
              <a:rPr lang="hu-HU" sz="2400" dirty="0" err="1"/>
              <a:t>láthatóak</a:t>
            </a:r>
            <a:r>
              <a:rPr lang="hu-HU" sz="2400" dirty="0"/>
              <a:t> lesznek a hallgatók számára.</a:t>
            </a:r>
          </a:p>
          <a:p>
            <a:pPr lvl="0"/>
            <a:r>
              <a:rPr lang="hu-HU" sz="2400" dirty="0"/>
              <a:t>- Beépíthetünk egy funkciót is, amely lehetővé teszi az </a:t>
            </a:r>
            <a:r>
              <a:rPr lang="hu-HU" sz="2400" dirty="0" err="1"/>
              <a:t>admin</a:t>
            </a:r>
            <a:r>
              <a:rPr lang="hu-HU" sz="2400" dirty="0"/>
              <a:t> számára, hogy értesítéseket küldjön a felhasználóknak a rendezendő bírságról.</a:t>
            </a:r>
          </a:p>
        </p:txBody>
      </p:sp>
      <p:sp>
        <p:nvSpPr>
          <p:cNvPr id="363" name="Google Shape;363;p51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315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228594">
              <a:spcBef>
                <a:spcPts val="0"/>
              </a:spcBef>
            </a:pPr>
            <a:r>
              <a:rPr lang="hu-HU" sz="3467" smtClean="0">
                <a:solidFill>
                  <a:srgbClr val="FFFFFF"/>
                </a:solidFill>
              </a:rPr>
              <a:t>Tervek a jövőre</a:t>
            </a:r>
            <a:endParaRPr sz="3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0495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2"/>
          <p:cNvSpPr txBox="1">
            <a:spLocks noGrp="1"/>
          </p:cNvSpPr>
          <p:nvPr>
            <p:ph type="title"/>
          </p:nvPr>
        </p:nvSpPr>
        <p:spPr>
          <a:xfrm>
            <a:off x="541900" y="2409100"/>
            <a:ext cx="11062400" cy="205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THANK YOU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5497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l="1812" r="1764" b="8105"/>
          <a:stretch/>
        </p:blipFill>
        <p:spPr>
          <a:xfrm>
            <a:off x="2406317" y="1407767"/>
            <a:ext cx="7328119" cy="545023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9" name="Google Shape;99;p17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Használati Eset Diagram</a:t>
            </a:r>
          </a:p>
        </p:txBody>
      </p:sp>
    </p:spTree>
    <p:extLst>
      <p:ext uri="{BB962C8B-B14F-4D97-AF65-F5344CB8AC3E}">
        <p14:creationId xmlns:p14="http://schemas.microsoft.com/office/powerpoint/2010/main" val="3829800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67" y="1443700"/>
            <a:ext cx="10715600" cy="513026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Entitás Kapcsolati Diagram</a:t>
            </a:r>
          </a:p>
        </p:txBody>
      </p:sp>
    </p:spTree>
    <p:extLst>
      <p:ext uri="{BB962C8B-B14F-4D97-AF65-F5344CB8AC3E}">
        <p14:creationId xmlns:p14="http://schemas.microsoft.com/office/powerpoint/2010/main" val="379021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267" y="2094217"/>
            <a:ext cx="4508500" cy="10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983767" y="1519600"/>
            <a:ext cx="2415755" cy="4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u="sng" dirty="0" err="1"/>
              <a:t>Admin</a:t>
            </a:r>
            <a:r>
              <a:rPr lang="hu-HU" sz="2400" b="1" u="sng" dirty="0"/>
              <a:t> tábla</a:t>
            </a:r>
            <a:endParaRPr lang="hu-HU" sz="2400" u="sng" dirty="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267" y="4232667"/>
            <a:ext cx="6650000" cy="140626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688867" y="5447000"/>
            <a:ext cx="6650000" cy="7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895267" y="3581868"/>
            <a:ext cx="2168800" cy="4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u="sng" dirty="0"/>
              <a:t>Diákok tábla</a:t>
            </a:r>
            <a:endParaRPr lang="hu-HU" sz="2400" u="sng" dirty="0"/>
          </a:p>
        </p:txBody>
      </p:sp>
      <p:sp>
        <p:nvSpPr>
          <p:cNvPr id="115" name="Google Shape;115;p19"/>
          <p:cNvSpPr txBox="1"/>
          <p:nvPr/>
        </p:nvSpPr>
        <p:spPr>
          <a:xfrm>
            <a:off x="8580700" y="3360133"/>
            <a:ext cx="2078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228594">
              <a:spcBef>
                <a:spcPts val="0"/>
              </a:spcBef>
            </a:pPr>
            <a:r>
              <a:rPr lang="hu-HU" dirty="0">
                <a:solidFill>
                  <a:srgbClr val="FFFFFF"/>
                </a:solidFill>
              </a:rPr>
              <a:t>Adatbázis</a:t>
            </a:r>
            <a:r>
              <a:rPr lang="hu-HU" sz="3467" dirty="0">
                <a:solidFill>
                  <a:srgbClr val="FFFFFF"/>
                </a:solidFill>
              </a:rPr>
              <a:t> </a:t>
            </a:r>
            <a:endParaRPr sz="3467" dirty="0">
              <a:solidFill>
                <a:srgbClr val="FFFFFF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5">
            <a:alphaModFix/>
          </a:blip>
          <a:srcRect l="8281" r="5362"/>
          <a:stretch/>
        </p:blipFill>
        <p:spPr>
          <a:xfrm>
            <a:off x="7195234" y="1995200"/>
            <a:ext cx="4214100" cy="22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7195233" y="1439667"/>
            <a:ext cx="35212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u="sng" dirty="0"/>
              <a:t>Erőforrások tábla</a:t>
            </a:r>
            <a:endParaRPr lang="hu-HU" sz="2400" u="sng" dirty="0"/>
          </a:p>
        </p:txBody>
      </p:sp>
    </p:spTree>
    <p:extLst>
      <p:ext uri="{BB962C8B-B14F-4D97-AF65-F5344CB8AC3E}">
        <p14:creationId xmlns:p14="http://schemas.microsoft.com/office/powerpoint/2010/main" val="3301706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01" y="2206633"/>
            <a:ext cx="11099601" cy="393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532401" y="1663833"/>
            <a:ext cx="3018409" cy="5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hu-HU" sz="2400" b="1" u="sng" dirty="0"/>
              <a:t>Foglalási tábla</a:t>
            </a:r>
            <a:endParaRPr lang="hu-HU" sz="2400" u="sng" dirty="0"/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 idx="4294967295"/>
          </p:nvPr>
        </p:nvSpPr>
        <p:spPr>
          <a:xfrm>
            <a:off x="546200" y="257367"/>
            <a:ext cx="11099600" cy="1150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228594">
              <a:spcBef>
                <a:spcPts val="0"/>
              </a:spcBef>
            </a:pPr>
            <a:r>
              <a:rPr lang="en" dirty="0">
                <a:solidFill>
                  <a:srgbClr val="FFFFFF"/>
                </a:solidFill>
              </a:rPr>
              <a:t>Database Design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613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 idx="4294967295"/>
          </p:nvPr>
        </p:nvSpPr>
        <p:spPr>
          <a:xfrm>
            <a:off x="529867" y="358967"/>
            <a:ext cx="11099200" cy="949200"/>
          </a:xfrm>
          <a:prstGeom prst="rect">
            <a:avLst/>
          </a:prstGeom>
          <a:solidFill>
            <a:schemeClr val="accent1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 algn="ctr"/>
            <a:r>
              <a:rPr lang="hu-HU" dirty="0">
                <a:solidFill>
                  <a:schemeClr val="bg1"/>
                </a:solidFill>
              </a:rPr>
              <a:t>API JELLEMZŐI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441133" y="3129233"/>
            <a:ext cx="4375600" cy="34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1067"/>
              </a:spcAft>
            </a:pPr>
            <a:r>
              <a:rPr lang="hu-H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 az API a </a:t>
            </a:r>
            <a:r>
              <a:rPr lang="hu-HU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Heroku</a:t>
            </a:r>
            <a:r>
              <a:rPr lang="hu-H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-n van </a:t>
            </a:r>
            <a:r>
              <a:rPr lang="hu-HU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hosztolva</a:t>
            </a:r>
            <a:r>
              <a:rPr lang="hu-H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és készen áll a kérések fogadására. Elég, ha HTML-t, CSS-t és JS-t írunk, és elküldjük a kéréseket az API-hoz, amely a várt kimenettel válaszol.</a:t>
            </a:r>
            <a:endParaRPr lang="hu-H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>
              <a:buClr>
                <a:schemeClr val="dk2"/>
              </a:buClr>
              <a:buSzPts val="1100"/>
            </a:pPr>
            <a:endParaRPr sz="2800" dirty="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6815033" y="2382600"/>
            <a:ext cx="1836000" cy="3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l="16459" t="16991" r="15299" b="23052"/>
          <a:stretch/>
        </p:blipFill>
        <p:spPr>
          <a:xfrm>
            <a:off x="4816867" y="1575171"/>
            <a:ext cx="6684832" cy="5144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9395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1126</Words>
  <Application>Microsoft Office PowerPoint</Application>
  <PresentationFormat>Szélesvásznú</PresentationFormat>
  <Paragraphs>166</Paragraphs>
  <Slides>41</Slides>
  <Notes>41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41</vt:i4>
      </vt:variant>
    </vt:vector>
  </HeadingPairs>
  <TitlesOfParts>
    <vt:vector size="51" baseType="lpstr">
      <vt:lpstr>Arial</vt:lpstr>
      <vt:lpstr>Arial Black</vt:lpstr>
      <vt:lpstr>Calibri</vt:lpstr>
      <vt:lpstr>Calibri Light</vt:lpstr>
      <vt:lpstr>Comic Sans MS</vt:lpstr>
      <vt:lpstr>Economica</vt:lpstr>
      <vt:lpstr>Lato</vt:lpstr>
      <vt:lpstr>Open Sans</vt:lpstr>
      <vt:lpstr>Times New Roman</vt:lpstr>
      <vt:lpstr>Office-téma</vt:lpstr>
      <vt:lpstr>PowerPoint-bemutató</vt:lpstr>
      <vt:lpstr>PowerPoint-bemutató</vt:lpstr>
      <vt:lpstr>Probléma Nyilatkozat</vt:lpstr>
      <vt:lpstr>Technology Stack</vt:lpstr>
      <vt:lpstr>Használati Eset Diagram</vt:lpstr>
      <vt:lpstr>Entitás Kapcsolati Diagram</vt:lpstr>
      <vt:lpstr>Adatbázis </vt:lpstr>
      <vt:lpstr>Database Design</vt:lpstr>
      <vt:lpstr>API JELLEMZŐI</vt:lpstr>
      <vt:lpstr>API JELLEMZŐI</vt:lpstr>
      <vt:lpstr>Web Alkalmazás</vt:lpstr>
      <vt:lpstr>Web Alkalmazás</vt:lpstr>
      <vt:lpstr>PowerPoint-bemutató</vt:lpstr>
      <vt:lpstr>PowerPoint-bemutató</vt:lpstr>
      <vt:lpstr>PowerPoint-bemutató</vt:lpstr>
      <vt:lpstr>PowerPoint-bemutató</vt:lpstr>
      <vt:lpstr>PowerPoint-bemutató</vt:lpstr>
      <vt:lpstr>API VÉGEK A FOGLALÁSI KÉREKEKHEZ</vt:lpstr>
      <vt:lpstr>PowerPoint-bemutató</vt:lpstr>
      <vt:lpstr>API VÉGEK A FOGLALÁSI Előzményekhez</vt:lpstr>
      <vt:lpstr>PowerPoint-bemutató</vt:lpstr>
      <vt:lpstr>API VÉGEK A BLOKKOLT FELHASZNÁLÓKHOZ</vt:lpstr>
      <vt:lpstr>PowerPoint-bemutató</vt:lpstr>
      <vt:lpstr>Android Alkalmazás</vt:lpstr>
      <vt:lpstr>Lehetőségek a felhasználó számára</vt:lpstr>
      <vt:lpstr>BEJELENTKEZÉS</vt:lpstr>
      <vt:lpstr>Elfelejtett Jelszó </vt:lpstr>
      <vt:lpstr>PowerPoint-bemutató</vt:lpstr>
      <vt:lpstr>Főoldal</vt:lpstr>
      <vt:lpstr>Foglalási Előzmény </vt:lpstr>
      <vt:lpstr>PowerPoint-bemutató</vt:lpstr>
      <vt:lpstr>API VÉGEK AZ MOBIL ALKALMAZÁSBAN</vt:lpstr>
      <vt:lpstr>PowerPoint-bemutató</vt:lpstr>
      <vt:lpstr>Bírság</vt:lpstr>
      <vt:lpstr>Profil</vt:lpstr>
      <vt:lpstr>Jelszó Megváltoztatása </vt:lpstr>
      <vt:lpstr>PowerPoint-bemutató</vt:lpstr>
      <vt:lpstr>Erőforrás Foglalása </vt:lpstr>
      <vt:lpstr>PowerPoint-bemutató</vt:lpstr>
      <vt:lpstr>Tervek a jövőre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Gaál András</dc:creator>
  <cp:lastModifiedBy>Gaál András</cp:lastModifiedBy>
  <cp:revision>5</cp:revision>
  <dcterms:created xsi:type="dcterms:W3CDTF">2024-10-17T13:02:11Z</dcterms:created>
  <dcterms:modified xsi:type="dcterms:W3CDTF">2024-10-17T13:04:18Z</dcterms:modified>
</cp:coreProperties>
</file>

<file path=docProps/thumbnail.jpeg>
</file>